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0"/>
  </p:notesMasterIdLst>
  <p:sldIdLst>
    <p:sldId id="256" r:id="rId3"/>
    <p:sldId id="257" r:id="rId4"/>
    <p:sldId id="276" r:id="rId5"/>
    <p:sldId id="261" r:id="rId6"/>
    <p:sldId id="281" r:id="rId7"/>
    <p:sldId id="272" r:id="rId8"/>
    <p:sldId id="290" r:id="rId9"/>
    <p:sldId id="305" r:id="rId10"/>
    <p:sldId id="262" r:id="rId11"/>
    <p:sldId id="267" r:id="rId12"/>
    <p:sldId id="311" r:id="rId13"/>
    <p:sldId id="280" r:id="rId14"/>
    <p:sldId id="263" r:id="rId15"/>
    <p:sldId id="306" r:id="rId16"/>
    <p:sldId id="312" r:id="rId17"/>
    <p:sldId id="283" r:id="rId18"/>
    <p:sldId id="285" r:id="rId19"/>
  </p:sldIdLst>
  <p:sldSz cx="9144000" cy="5143500" type="screen16x9"/>
  <p:notesSz cx="6858000" cy="9144000"/>
  <p:embeddedFontLst>
    <p:embeddedFont>
      <p:font typeface="Modern No. 20" panose="02070704070505020303" pitchFamily="18" charset="77"/>
      <p:regular r:id="rId21"/>
    </p:embeddedFont>
    <p:embeddedFont>
      <p:font typeface="Montserrat" pitchFamily="2" charset="77"/>
      <p:regular r:id="rId22"/>
      <p:bold r:id="rId23"/>
      <p:italic r:id="rId24"/>
      <p:boldItalic r:id="rId25"/>
    </p:embeddedFont>
    <p:embeddedFont>
      <p:font typeface="Montserrat ExtraBold" panose="020F0502020204030204" pitchFamily="34" charset="0"/>
      <p:bold r:id="rId26"/>
      <p:italic r:id="rId27"/>
      <p:boldItalic r:id="rId28"/>
    </p:embeddedFont>
    <p:embeddedFont>
      <p:font typeface="Montserrat ExtraLight" panose="020F0302020204030204" pitchFamily="34" charset="0"/>
      <p:regular r:id="rId29"/>
      <p:bold r:id="rId30"/>
      <p:italic r:id="rId31"/>
      <p:boldItalic r:id="rId32"/>
    </p:embeddedFont>
    <p:embeddedFont>
      <p:font typeface="Proxima Nova" panose="02000506030000020004" pitchFamily="2" charset="0"/>
      <p:regular r:id="rId33"/>
      <p:bold r:id="rId34"/>
      <p:italic r:id="rId35"/>
      <p:boldItalic r:id="rId36"/>
    </p:embeddedFont>
    <p:embeddedFont>
      <p:font typeface="Proxima Nova Semibold" panose="0200050603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24F135-567E-4DEE-8914-3E585778DEEE}">
  <a:tblStyle styleId="{2E24F135-567E-4DEE-8914-3E585778DE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6"/>
    <p:restoredTop sz="94637"/>
  </p:normalViewPr>
  <p:slideViewPr>
    <p:cSldViewPr snapToGrid="0" snapToObjects="1">
      <p:cViewPr varScale="1">
        <p:scale>
          <a:sx n="96" d="100"/>
          <a:sy n="96" d="100"/>
        </p:scale>
        <p:origin x="168"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34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44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50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72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3" r:id="rId8"/>
    <p:sldLayoutId id="2147483665" r:id="rId9"/>
    <p:sldLayoutId id="2147483668" r:id="rId10"/>
    <p:sldLayoutId id="2147483671" r:id="rId11"/>
    <p:sldLayoutId id="2147483674" r:id="rId12"/>
    <p:sldLayoutId id="2147483676"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US" dirty="0"/>
              <a:t>DEEP LEARNING </a:t>
            </a:r>
            <a:endParaRPr dirty="0"/>
          </a:p>
        </p:txBody>
      </p:sp>
      <p:sp>
        <p:nvSpPr>
          <p:cNvPr id="163" name="Google Shape;163;p38"/>
          <p:cNvSpPr txBox="1">
            <a:spLocks noGrp="1"/>
          </p:cNvSpPr>
          <p:nvPr>
            <p:ph type="subTitle" idx="1"/>
          </p:nvPr>
        </p:nvSpPr>
        <p:spPr>
          <a:xfrm>
            <a:off x="2044200" y="3704650"/>
            <a:ext cx="50556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i="1" dirty="0"/>
              <a:t>By: Aishwarya </a:t>
            </a:r>
            <a:r>
              <a:rPr lang="en" sz="1600" i="1" dirty="0" err="1"/>
              <a:t>Chaluvadi</a:t>
            </a:r>
            <a:r>
              <a:rPr lang="en" sz="1600" i="1" dirty="0"/>
              <a:t> </a:t>
            </a:r>
          </a:p>
          <a:p>
            <a:pPr marL="0" lvl="0" indent="0" algn="ctr" rtl="0">
              <a:spcBef>
                <a:spcPts val="0"/>
              </a:spcBef>
              <a:spcAft>
                <a:spcPts val="0"/>
              </a:spcAft>
              <a:buNone/>
            </a:pPr>
            <a:r>
              <a:rPr lang="en" sz="1600" i="1" dirty="0"/>
              <a:t>SBMBAL21001</a:t>
            </a:r>
            <a:endParaRPr sz="1600" i="1"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Assignment</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793846"/>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Feedforward Model</a:t>
            </a:r>
            <a:endParaRPr dirty="0"/>
          </a:p>
        </p:txBody>
      </p:sp>
      <p:sp>
        <p:nvSpPr>
          <p:cNvPr id="274" name="Google Shape;274;p49"/>
          <p:cNvSpPr txBox="1">
            <a:spLocks noGrp="1"/>
          </p:cNvSpPr>
          <p:nvPr>
            <p:ph type="subTitle" idx="1"/>
          </p:nvPr>
        </p:nvSpPr>
        <p:spPr>
          <a:xfrm>
            <a:off x="1883344" y="2114411"/>
            <a:ext cx="5631954" cy="1577913"/>
          </a:xfrm>
          <a:prstGeom prst="rect">
            <a:avLst/>
          </a:prstGeom>
        </p:spPr>
        <p:txBody>
          <a:bodyPr spcFirstLastPara="1" wrap="square" lIns="91425" tIns="91425" rIns="91425" bIns="91425" anchor="t" anchorCtr="0">
            <a:noAutofit/>
          </a:bodyPr>
          <a:lstStyle/>
          <a:p>
            <a:pPr marL="0" indent="0" algn="just"/>
            <a:r>
              <a:rPr lang="en-IN" sz="1600" dirty="0"/>
              <a:t>A feed-forward neural network is a biologically inspired classification algorithm. It consists of a number of simple neuron-like processing units, organized in layers and every unit in a layer is connected with all the units in the previous layer.</a:t>
            </a:r>
            <a:endParaRPr lang="en-US" sz="1600" dirty="0"/>
          </a:p>
          <a:p>
            <a:pPr marL="0" lvl="0" indent="0" algn="ctr" rtl="0">
              <a:spcBef>
                <a:spcPts val="0"/>
              </a:spcBef>
              <a:spcAft>
                <a:spcPts val="0"/>
              </a:spcAft>
              <a:buNone/>
            </a:pPr>
            <a:endParaRPr dirty="0"/>
          </a:p>
        </p:txBody>
      </p:sp>
      <p:cxnSp>
        <p:nvCxnSpPr>
          <p:cNvPr id="275" name="Google Shape;275;p49"/>
          <p:cNvCxnSpPr/>
          <p:nvPr/>
        </p:nvCxnSpPr>
        <p:spPr>
          <a:xfrm>
            <a:off x="3190500" y="167136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764071" y="816996"/>
            <a:ext cx="78705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Back Propagation Model</a:t>
            </a:r>
            <a:endParaRPr dirty="0"/>
          </a:p>
        </p:txBody>
      </p:sp>
      <p:sp>
        <p:nvSpPr>
          <p:cNvPr id="274" name="Google Shape;274;p49"/>
          <p:cNvSpPr txBox="1">
            <a:spLocks noGrp="1"/>
          </p:cNvSpPr>
          <p:nvPr>
            <p:ph type="subTitle" idx="1"/>
          </p:nvPr>
        </p:nvSpPr>
        <p:spPr>
          <a:xfrm>
            <a:off x="1466655" y="1913908"/>
            <a:ext cx="6670348" cy="1928887"/>
          </a:xfrm>
          <a:prstGeom prst="rect">
            <a:avLst/>
          </a:prstGeom>
        </p:spPr>
        <p:txBody>
          <a:bodyPr spcFirstLastPara="1" wrap="square" lIns="91425" tIns="91425" rIns="91425" bIns="91425" anchor="t" anchorCtr="0">
            <a:noAutofit/>
          </a:bodyPr>
          <a:lstStyle/>
          <a:p>
            <a:pPr marL="0" indent="0" algn="just">
              <a:lnSpc>
                <a:spcPct val="110000"/>
              </a:lnSpc>
            </a:pPr>
            <a:r>
              <a:rPr lang="en-IN" sz="1600" dirty="0"/>
              <a:t>Backpropagation is the essence of neural network training. It is the method of fine-tuning the weights of a neural network based on the error rate obtained in the previous iteration. Proper tuning of the weights allows you to reduce error rates and make the model reliable by increasing its generalization. This method helps calculate the gradient of a loss function with respect to all the weights in the network.</a:t>
            </a:r>
          </a:p>
          <a:p>
            <a:pPr marL="0" lvl="0" indent="0" algn="ctr" rtl="0">
              <a:spcBef>
                <a:spcPts val="0"/>
              </a:spcBef>
              <a:spcAft>
                <a:spcPts val="0"/>
              </a:spcAft>
              <a:buNone/>
            </a:pPr>
            <a:endParaRPr dirty="0"/>
          </a:p>
        </p:txBody>
      </p:sp>
      <p:cxnSp>
        <p:nvCxnSpPr>
          <p:cNvPr id="275" name="Google Shape;275;p49"/>
          <p:cNvCxnSpPr/>
          <p:nvPr/>
        </p:nvCxnSpPr>
        <p:spPr>
          <a:xfrm>
            <a:off x="3190500" y="167136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1011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938499" y="445025"/>
            <a:ext cx="61220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for Neural Network Models:  </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Content Placeholder 3">
            <a:extLst>
              <a:ext uri="{FF2B5EF4-FFF2-40B4-BE49-F238E27FC236}">
                <a16:creationId xmlns:a16="http://schemas.microsoft.com/office/drawing/2014/main" id="{2955ABF8-6F6C-0442-8515-9CBD6BFA109A}"/>
              </a:ext>
            </a:extLst>
          </p:cNvPr>
          <p:cNvPicPr>
            <a:picLocks noChangeAspect="1"/>
          </p:cNvPicPr>
          <p:nvPr/>
        </p:nvPicPr>
        <p:blipFill>
          <a:blip r:embed="rId3"/>
          <a:stretch>
            <a:fillRect/>
          </a:stretch>
        </p:blipFill>
        <p:spPr>
          <a:xfrm>
            <a:off x="20398" y="1157468"/>
            <a:ext cx="8949982" cy="38775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457795"/>
          </a:xfrm>
          <a:prstGeom prst="rect">
            <a:avLst/>
          </a:prstGeom>
        </p:spPr>
        <p:txBody>
          <a:bodyPr spcFirstLastPara="1" wrap="square" lIns="91425" tIns="91425" rIns="91425" bIns="91425" anchor="t" anchorCtr="0">
            <a:noAutofit/>
          </a:bodyPr>
          <a:lstStyle/>
          <a:p>
            <a:pPr lvl="0"/>
            <a:r>
              <a:rPr lang="en-US" dirty="0"/>
              <a:t>Neural Network Structure</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6" name="Google Shape;226;p45"/>
          <p:cNvSpPr txBox="1">
            <a:spLocks noGrp="1"/>
          </p:cNvSpPr>
          <p:nvPr>
            <p:ph type="subTitle" idx="3"/>
          </p:nvPr>
        </p:nvSpPr>
        <p:spPr>
          <a:xfrm>
            <a:off x="817854" y="2162233"/>
            <a:ext cx="6184830" cy="12870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The code was ran in R-Studio with Rep count of 5 and the respective output is as follows. </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7" name="Google Shape;214;p44">
            <a:extLst>
              <a:ext uri="{FF2B5EF4-FFF2-40B4-BE49-F238E27FC236}">
                <a16:creationId xmlns:a16="http://schemas.microsoft.com/office/drawing/2014/main" id="{947F22D0-6567-594F-B10A-0F2312E88038}"/>
              </a:ext>
            </a:extLst>
          </p:cNvPr>
          <p:cNvSpPr txBox="1">
            <a:spLocks/>
          </p:cNvSpPr>
          <p:nvPr/>
        </p:nvSpPr>
        <p:spPr>
          <a:xfrm>
            <a:off x="1887623" y="195525"/>
            <a:ext cx="6041035"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1"/>
                </a:solidFill>
                <a:latin typeface="Modern No. 20" panose="02070704070505020303" pitchFamily="18" charset="77"/>
                <a:cs typeface="Mongolian Baiti" panose="03000500000000000000" pitchFamily="66" charset="0"/>
              </a:rPr>
              <a:t>Output for feedforward model:</a:t>
            </a:r>
          </a:p>
        </p:txBody>
      </p:sp>
      <p:pic>
        <p:nvPicPr>
          <p:cNvPr id="8" name="Picture 7">
            <a:extLst>
              <a:ext uri="{FF2B5EF4-FFF2-40B4-BE49-F238E27FC236}">
                <a16:creationId xmlns:a16="http://schemas.microsoft.com/office/drawing/2014/main" id="{95392DA4-60B4-5849-A549-8BE65AA692ED}"/>
              </a:ext>
            </a:extLst>
          </p:cNvPr>
          <p:cNvPicPr>
            <a:picLocks noChangeAspect="1"/>
          </p:cNvPicPr>
          <p:nvPr/>
        </p:nvPicPr>
        <p:blipFill rotWithShape="1">
          <a:blip r:embed="rId3"/>
          <a:srcRect l="20746" t="24754" r="21168" b="22813"/>
          <a:stretch/>
        </p:blipFill>
        <p:spPr>
          <a:xfrm>
            <a:off x="927303" y="915725"/>
            <a:ext cx="7216815" cy="4032250"/>
          </a:xfrm>
          <a:prstGeom prst="rect">
            <a:avLst/>
          </a:prstGeom>
        </p:spPr>
      </p:pic>
    </p:spTree>
    <p:extLst>
      <p:ext uri="{BB962C8B-B14F-4D97-AF65-F5344CB8AC3E}">
        <p14:creationId xmlns:p14="http://schemas.microsoft.com/office/powerpoint/2010/main" val="2530028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7" name="Google Shape;214;p44">
            <a:extLst>
              <a:ext uri="{FF2B5EF4-FFF2-40B4-BE49-F238E27FC236}">
                <a16:creationId xmlns:a16="http://schemas.microsoft.com/office/drawing/2014/main" id="{947F22D0-6567-594F-B10A-0F2312E88038}"/>
              </a:ext>
            </a:extLst>
          </p:cNvPr>
          <p:cNvSpPr txBox="1">
            <a:spLocks/>
          </p:cNvSpPr>
          <p:nvPr/>
        </p:nvSpPr>
        <p:spPr>
          <a:xfrm>
            <a:off x="1551482" y="218673"/>
            <a:ext cx="6041035"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1"/>
                </a:solidFill>
                <a:latin typeface="Modern No. 20" panose="02070704070505020303" pitchFamily="18" charset="77"/>
                <a:cs typeface="Mongolian Baiti" panose="03000500000000000000" pitchFamily="66" charset="0"/>
              </a:rPr>
              <a:t>Output for back propagation model:</a:t>
            </a:r>
          </a:p>
        </p:txBody>
      </p:sp>
      <p:pic>
        <p:nvPicPr>
          <p:cNvPr id="2" name="Picture 1">
            <a:extLst>
              <a:ext uri="{FF2B5EF4-FFF2-40B4-BE49-F238E27FC236}">
                <a16:creationId xmlns:a16="http://schemas.microsoft.com/office/drawing/2014/main" id="{2841D1D3-F25A-FA4E-BA48-841583EB9401}"/>
              </a:ext>
            </a:extLst>
          </p:cNvPr>
          <p:cNvPicPr>
            <a:picLocks noChangeAspect="1"/>
          </p:cNvPicPr>
          <p:nvPr/>
        </p:nvPicPr>
        <p:blipFill rotWithShape="1">
          <a:blip r:embed="rId3"/>
          <a:srcRect l="21168" t="28355" r="19902" b="19662"/>
          <a:stretch/>
        </p:blipFill>
        <p:spPr>
          <a:xfrm>
            <a:off x="1131787" y="1053297"/>
            <a:ext cx="6808445" cy="3871530"/>
          </a:xfrm>
          <a:prstGeom prst="rect">
            <a:avLst/>
          </a:prstGeom>
        </p:spPr>
      </p:pic>
    </p:spTree>
    <p:extLst>
      <p:ext uri="{BB962C8B-B14F-4D97-AF65-F5344CB8AC3E}">
        <p14:creationId xmlns:p14="http://schemas.microsoft.com/office/powerpoint/2010/main" val="3100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Observations: </a:t>
            </a:r>
            <a:endParaRPr dirty="0"/>
          </a:p>
        </p:txBody>
      </p:sp>
      <p:sp>
        <p:nvSpPr>
          <p:cNvPr id="2130" name="Google Shape;2130;p65"/>
          <p:cNvSpPr txBox="1">
            <a:spLocks noGrp="1"/>
          </p:cNvSpPr>
          <p:nvPr>
            <p:ph type="subTitle" idx="1"/>
          </p:nvPr>
        </p:nvSpPr>
        <p:spPr>
          <a:xfrm>
            <a:off x="141972" y="1602658"/>
            <a:ext cx="6895281" cy="2664541"/>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dirty="0"/>
              <a:t>Running through the outputs of both Feed Forward &amp; Back Propagation there is no big difference identified.</a:t>
            </a:r>
          </a:p>
          <a:p>
            <a:pPr marL="114300" indent="0" algn="just"/>
            <a:endParaRPr lang="en-US" dirty="0"/>
          </a:p>
          <a:p>
            <a:pPr algn="just">
              <a:buFont typeface="Arial" panose="020B0604020202020204" pitchFamily="34" charset="0"/>
              <a:buChar char="•"/>
            </a:pPr>
            <a:r>
              <a:rPr lang="en-US" dirty="0"/>
              <a:t>Steps has been reduced in Back Propagation but the error rate seems to be almost the same. </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Back Propagation is one of the most common techniques used in forecasting of financial time series data. </a:t>
            </a:r>
          </a:p>
          <a:p>
            <a:pPr marL="0" lvl="0" indent="0" algn="l" rtl="0">
              <a:spcBef>
                <a:spcPts val="0"/>
              </a:spcBef>
              <a:spcAft>
                <a:spcPts val="0"/>
              </a:spcAft>
              <a:buNone/>
            </a:pPr>
            <a:endParaRPr dirty="0"/>
          </a:p>
        </p:txBody>
      </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 </a:t>
            </a:r>
            <a:endParaRPr dirty="0"/>
          </a:p>
        </p:txBody>
      </p:sp>
      <p:sp>
        <p:nvSpPr>
          <p:cNvPr id="2153" name="Google Shape;2153;p67"/>
          <p:cNvSpPr txBox="1">
            <a:spLocks noGrp="1"/>
          </p:cNvSpPr>
          <p:nvPr>
            <p:ph type="subTitle" idx="1"/>
          </p:nvPr>
        </p:nvSpPr>
        <p:spPr>
          <a:xfrm>
            <a:off x="2896500" y="3495497"/>
            <a:ext cx="33510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Submitted To: </a:t>
            </a:r>
          </a:p>
          <a:p>
            <a:pPr marL="0" indent="0"/>
            <a:r>
              <a:rPr lang="en-US" b="1" cap="all" spc="300" dirty="0">
                <a:solidFill>
                  <a:schemeClr val="bg1"/>
                </a:solidFill>
              </a:rPr>
              <a:t>Dr Rajesh Kumar KV</a:t>
            </a:r>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706978"/>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a:t>
            </a:r>
            <a:endParaRPr dirty="0"/>
          </a:p>
        </p:txBody>
      </p:sp>
      <p:sp>
        <p:nvSpPr>
          <p:cNvPr id="171" name="Google Shape;171;p39"/>
          <p:cNvSpPr txBox="1">
            <a:spLocks noGrp="1"/>
          </p:cNvSpPr>
          <p:nvPr>
            <p:ph type="body" idx="1"/>
          </p:nvPr>
        </p:nvSpPr>
        <p:spPr>
          <a:xfrm>
            <a:off x="938500" y="1658575"/>
            <a:ext cx="7172100" cy="303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dirty="0"/>
              <a:t>Machine learning and Deep learning have become new and effective strategies commonly used by financial managers to maximize their profits. </a:t>
            </a:r>
          </a:p>
          <a:p>
            <a:pPr marL="0" lvl="0" indent="0" algn="just" rtl="0">
              <a:spcBef>
                <a:spcPts val="0"/>
              </a:spcBef>
              <a:spcAft>
                <a:spcPts val="1600"/>
              </a:spcAft>
              <a:buNone/>
            </a:pPr>
            <a:r>
              <a:rPr lang="en-US" sz="1400" dirty="0"/>
              <a:t>Neural Networks are helping financial services firms to automate increasingly complex processes and decisions  that can ultimately lower costs, improve accuracy and customer experience and gives businesses a competitive edge. </a:t>
            </a:r>
          </a:p>
          <a:p>
            <a:pPr marL="0" lvl="0" indent="0" algn="just" rtl="0">
              <a:spcBef>
                <a:spcPts val="0"/>
              </a:spcBef>
              <a:spcAft>
                <a:spcPts val="1600"/>
              </a:spcAft>
              <a:buNone/>
            </a:pPr>
            <a:r>
              <a:rPr lang="en-US" sz="1400" dirty="0"/>
              <a:t>Neural Networks are effective in finding the relationship between data and using it to predict or classify new data. </a:t>
            </a:r>
            <a:endParaRPr sz="1400" dirty="0"/>
          </a:p>
        </p:txBody>
      </p:sp>
      <p:cxnSp>
        <p:nvCxnSpPr>
          <p:cNvPr id="172" name="Google Shape;172;p39"/>
          <p:cNvCxnSpPr/>
          <p:nvPr/>
        </p:nvCxnSpPr>
        <p:spPr>
          <a:xfrm>
            <a:off x="715972" y="70697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Uses of Neural Networks in Financial Markets</a:t>
            </a:r>
            <a:endParaRPr dirty="0"/>
          </a:p>
        </p:txBody>
      </p:sp>
      <p:sp>
        <p:nvSpPr>
          <p:cNvPr id="2004" name="Google Shape;2004;p5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Banking</a:t>
            </a:r>
            <a:endParaRPr dirty="0"/>
          </a:p>
        </p:txBody>
      </p:sp>
      <p:sp>
        <p:nvSpPr>
          <p:cNvPr id="2005" name="Google Shape;2005;p58"/>
          <p:cNvSpPr txBox="1">
            <a:spLocks noGrp="1"/>
          </p:cNvSpPr>
          <p:nvPr>
            <p:ph type="subTitle" idx="1"/>
          </p:nvPr>
        </p:nvSpPr>
        <p:spPr>
          <a:xfrm>
            <a:off x="884198" y="3572078"/>
            <a:ext cx="1950828"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Fraud detection, overdraft predictions, customer KYC, etc. </a:t>
            </a:r>
            <a:endParaRPr dirty="0"/>
          </a:p>
        </p:txBody>
      </p:sp>
      <p:sp>
        <p:nvSpPr>
          <p:cNvPr id="2006" name="Google Shape;2006;p58"/>
          <p:cNvSpPr txBox="1">
            <a:spLocks noGrp="1"/>
          </p:cNvSpPr>
          <p:nvPr>
            <p:ph type="title" idx="3"/>
          </p:nvPr>
        </p:nvSpPr>
        <p:spPr>
          <a:xfrm>
            <a:off x="3609852" y="3040511"/>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Insurance</a:t>
            </a:r>
            <a:endParaRPr dirty="0"/>
          </a:p>
        </p:txBody>
      </p:sp>
      <p:sp>
        <p:nvSpPr>
          <p:cNvPr id="2007" name="Google Shape;2007;p58"/>
          <p:cNvSpPr txBox="1">
            <a:spLocks noGrp="1"/>
          </p:cNvSpPr>
          <p:nvPr>
            <p:ph type="subTitle" idx="4"/>
          </p:nvPr>
        </p:nvSpPr>
        <p:spPr>
          <a:xfrm>
            <a:off x="3449297" y="3572078"/>
            <a:ext cx="2209007"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Prediction of health &amp; using this data for business, damage assessment, image based risk prediction. </a:t>
            </a:r>
            <a:endParaRPr dirty="0"/>
          </a:p>
        </p:txBody>
      </p:sp>
      <p:sp>
        <p:nvSpPr>
          <p:cNvPr id="2008" name="Google Shape;2008;p58"/>
          <p:cNvSpPr txBox="1">
            <a:spLocks noGrp="1"/>
          </p:cNvSpPr>
          <p:nvPr>
            <p:ph type="title" idx="5"/>
          </p:nvPr>
        </p:nvSpPr>
        <p:spPr>
          <a:xfrm>
            <a:off x="6072292" y="3050194"/>
            <a:ext cx="231974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Capital Markets</a:t>
            </a:r>
            <a:endParaRPr dirty="0"/>
          </a:p>
        </p:txBody>
      </p:sp>
      <p:sp>
        <p:nvSpPr>
          <p:cNvPr id="2009" name="Google Shape;2009;p58"/>
          <p:cNvSpPr txBox="1">
            <a:spLocks noGrp="1"/>
          </p:cNvSpPr>
          <p:nvPr>
            <p:ph type="subTitle" idx="6"/>
          </p:nvPr>
        </p:nvSpPr>
        <p:spPr>
          <a:xfrm>
            <a:off x="6294787" y="3598594"/>
            <a:ext cx="1950827"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Buying &amp; selling decisions, investment decision, due diligence. </a:t>
            </a:r>
            <a:endParaRPr dirty="0"/>
          </a:p>
        </p:txBody>
      </p:sp>
      <p:sp>
        <p:nvSpPr>
          <p:cNvPr id="2012" name="Google Shape;2012;p58"/>
          <p:cNvSpPr/>
          <p:nvPr/>
        </p:nvSpPr>
        <p:spPr>
          <a:xfrm>
            <a:off x="1214811" y="2014925"/>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4009452" y="2057281"/>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6753339" y="1976256"/>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304069" y="2258977"/>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58"/>
          <p:cNvGrpSpPr/>
          <p:nvPr/>
        </p:nvGrpSpPr>
        <p:grpSpPr>
          <a:xfrm>
            <a:off x="3420343" y="2252224"/>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469;p81">
            <a:extLst>
              <a:ext uri="{FF2B5EF4-FFF2-40B4-BE49-F238E27FC236}">
                <a16:creationId xmlns:a16="http://schemas.microsoft.com/office/drawing/2014/main" id="{0C4C00A2-2811-FC44-9E79-30CFEB8E27E5}"/>
              </a:ext>
            </a:extLst>
          </p:cNvPr>
          <p:cNvGrpSpPr/>
          <p:nvPr/>
        </p:nvGrpSpPr>
        <p:grpSpPr>
          <a:xfrm>
            <a:off x="4172450" y="2205699"/>
            <a:ext cx="635529" cy="575563"/>
            <a:chOff x="1749728" y="2894777"/>
            <a:chExt cx="386927" cy="363438"/>
          </a:xfrm>
        </p:grpSpPr>
        <p:sp>
          <p:nvSpPr>
            <p:cNvPr id="48" name="Google Shape;11470;p81">
              <a:extLst>
                <a:ext uri="{FF2B5EF4-FFF2-40B4-BE49-F238E27FC236}">
                  <a16:creationId xmlns:a16="http://schemas.microsoft.com/office/drawing/2014/main" id="{8B299385-8968-244F-857B-909040F699E6}"/>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471;p81">
              <a:extLst>
                <a:ext uri="{FF2B5EF4-FFF2-40B4-BE49-F238E27FC236}">
                  <a16:creationId xmlns:a16="http://schemas.microsoft.com/office/drawing/2014/main" id="{F7AEC4AB-D21C-C648-B97A-8991A2F0F33F}"/>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472;p81">
              <a:extLst>
                <a:ext uri="{FF2B5EF4-FFF2-40B4-BE49-F238E27FC236}">
                  <a16:creationId xmlns:a16="http://schemas.microsoft.com/office/drawing/2014/main" id="{DB5FF76F-EFF8-AA4F-92AB-9868CD0DBAD8}"/>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473;p81">
              <a:extLst>
                <a:ext uri="{FF2B5EF4-FFF2-40B4-BE49-F238E27FC236}">
                  <a16:creationId xmlns:a16="http://schemas.microsoft.com/office/drawing/2014/main" id="{33F37BC5-8679-4541-A7EE-0EE91907FA08}"/>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74;p81">
              <a:extLst>
                <a:ext uri="{FF2B5EF4-FFF2-40B4-BE49-F238E27FC236}">
                  <a16:creationId xmlns:a16="http://schemas.microsoft.com/office/drawing/2014/main" id="{017F4F31-3CFE-B143-8567-BA84FD375370}"/>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75;p81">
              <a:extLst>
                <a:ext uri="{FF2B5EF4-FFF2-40B4-BE49-F238E27FC236}">
                  <a16:creationId xmlns:a16="http://schemas.microsoft.com/office/drawing/2014/main" id="{E79A0147-B30F-6C46-BF7F-234CC94FE4F9}"/>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76;p81">
              <a:extLst>
                <a:ext uri="{FF2B5EF4-FFF2-40B4-BE49-F238E27FC236}">
                  <a16:creationId xmlns:a16="http://schemas.microsoft.com/office/drawing/2014/main" id="{2E6B52C1-5F29-5548-9DC8-1D4039AFE15B}"/>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1818;p81">
            <a:extLst>
              <a:ext uri="{FF2B5EF4-FFF2-40B4-BE49-F238E27FC236}">
                <a16:creationId xmlns:a16="http://schemas.microsoft.com/office/drawing/2014/main" id="{B4291D71-8BBD-474D-B6B8-6DF8C03F7E1E}"/>
              </a:ext>
            </a:extLst>
          </p:cNvPr>
          <p:cNvSpPr/>
          <p:nvPr/>
        </p:nvSpPr>
        <p:spPr>
          <a:xfrm>
            <a:off x="1370699" y="2215193"/>
            <a:ext cx="543351" cy="460052"/>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11463;p81">
            <a:extLst>
              <a:ext uri="{FF2B5EF4-FFF2-40B4-BE49-F238E27FC236}">
                <a16:creationId xmlns:a16="http://schemas.microsoft.com/office/drawing/2014/main" id="{505EA468-C1A5-7842-BB62-D995C5CDCCB0}"/>
              </a:ext>
            </a:extLst>
          </p:cNvPr>
          <p:cNvGrpSpPr/>
          <p:nvPr/>
        </p:nvGrpSpPr>
        <p:grpSpPr>
          <a:xfrm>
            <a:off x="6954460" y="2192347"/>
            <a:ext cx="602476" cy="531857"/>
            <a:chOff x="854261" y="2908813"/>
            <a:chExt cx="377474" cy="335748"/>
          </a:xfrm>
        </p:grpSpPr>
        <p:sp>
          <p:nvSpPr>
            <p:cNvPr id="57" name="Google Shape;11464;p81">
              <a:extLst>
                <a:ext uri="{FF2B5EF4-FFF2-40B4-BE49-F238E27FC236}">
                  <a16:creationId xmlns:a16="http://schemas.microsoft.com/office/drawing/2014/main" id="{26225E26-F80E-704E-B0EA-D8F0293DC20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5;p81">
              <a:extLst>
                <a:ext uri="{FF2B5EF4-FFF2-40B4-BE49-F238E27FC236}">
                  <a16:creationId xmlns:a16="http://schemas.microsoft.com/office/drawing/2014/main" id="{37CF67AD-D8AF-7048-8D0B-A14591A3D241}"/>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66;p81">
              <a:extLst>
                <a:ext uri="{FF2B5EF4-FFF2-40B4-BE49-F238E27FC236}">
                  <a16:creationId xmlns:a16="http://schemas.microsoft.com/office/drawing/2014/main" id="{4028F98F-CFA4-8C4E-B1D4-85D8C24B00E2}"/>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67;p81">
              <a:extLst>
                <a:ext uri="{FF2B5EF4-FFF2-40B4-BE49-F238E27FC236}">
                  <a16:creationId xmlns:a16="http://schemas.microsoft.com/office/drawing/2014/main" id="{CF35E924-2418-594C-9CE0-BE807DB8D62B}"/>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68;p81">
              <a:extLst>
                <a:ext uri="{FF2B5EF4-FFF2-40B4-BE49-F238E27FC236}">
                  <a16:creationId xmlns:a16="http://schemas.microsoft.com/office/drawing/2014/main" id="{772106BC-CC7D-4246-B781-F8359D97475F}"/>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43"/>
          <p:cNvSpPr txBox="1">
            <a:spLocks noGrp="1"/>
          </p:cNvSpPr>
          <p:nvPr>
            <p:ph type="subTitle" idx="1"/>
          </p:nvPr>
        </p:nvSpPr>
        <p:spPr>
          <a:xfrm>
            <a:off x="3008168" y="2611137"/>
            <a:ext cx="5367206" cy="1983960"/>
          </a:xfrm>
          <a:prstGeom prst="rect">
            <a:avLst/>
          </a:prstGeom>
        </p:spPr>
        <p:txBody>
          <a:bodyPr spcFirstLastPara="1" wrap="square" lIns="91425" tIns="91425" rIns="91425" bIns="91425" anchor="t" anchorCtr="0">
            <a:noAutofit/>
          </a:bodyPr>
          <a:lstStyle/>
          <a:p>
            <a:pPr marL="0" lvl="0" indent="0" algn="just"/>
            <a:r>
              <a:rPr lang="en" sz="1600" dirty="0"/>
              <a:t>Tesla designs and manufactures electric cars, battery energy storage, solar panels and related products &amp; services. </a:t>
            </a:r>
            <a:r>
              <a:rPr lang="en-IN" sz="1600" dirty="0"/>
              <a:t>Tesla is one of the world's most valuable companies and remains the world's most valuable automaker with a market capitalization of nearly US$1 trillion.</a:t>
            </a:r>
            <a:r>
              <a:rPr lang="en" sz="1600" dirty="0"/>
              <a:t> </a:t>
            </a:r>
            <a:endParaRPr sz="1600" dirty="0"/>
          </a:p>
        </p:txBody>
      </p:sp>
      <p:pic>
        <p:nvPicPr>
          <p:cNvPr id="5" name="Picture 4">
            <a:extLst>
              <a:ext uri="{FF2B5EF4-FFF2-40B4-BE49-F238E27FC236}">
                <a16:creationId xmlns:a16="http://schemas.microsoft.com/office/drawing/2014/main" id="{6C6CDEC9-2D00-C64C-9A4A-022D1780723E}"/>
              </a:ext>
            </a:extLst>
          </p:cNvPr>
          <p:cNvPicPr>
            <a:picLocks noChangeAspect="1"/>
          </p:cNvPicPr>
          <p:nvPr/>
        </p:nvPicPr>
        <p:blipFill>
          <a:blip r:embed="rId3"/>
          <a:stretch>
            <a:fillRect/>
          </a:stretch>
        </p:blipFill>
        <p:spPr>
          <a:xfrm>
            <a:off x="874643" y="2345745"/>
            <a:ext cx="1758127" cy="22376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Libraries Used: </a:t>
            </a:r>
            <a:endParaRPr dirty="0"/>
          </a:p>
        </p:txBody>
      </p:sp>
      <p:sp>
        <p:nvSpPr>
          <p:cNvPr id="2099" name="Google Shape;2099;p63"/>
          <p:cNvSpPr txBox="1">
            <a:spLocks noGrp="1"/>
          </p:cNvSpPr>
          <p:nvPr>
            <p:ph type="subTitle" idx="1"/>
          </p:nvPr>
        </p:nvSpPr>
        <p:spPr>
          <a:xfrm>
            <a:off x="1780287" y="1560260"/>
            <a:ext cx="2187612" cy="5653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READR Library</a:t>
            </a:r>
            <a:endParaRPr sz="1800" dirty="0"/>
          </a:p>
        </p:txBody>
      </p:sp>
      <p:sp>
        <p:nvSpPr>
          <p:cNvPr id="2105" name="Google Shape;2105;p63"/>
          <p:cNvSpPr txBox="1">
            <a:spLocks noGrp="1"/>
          </p:cNvSpPr>
          <p:nvPr>
            <p:ph type="subTitle" idx="8"/>
          </p:nvPr>
        </p:nvSpPr>
        <p:spPr>
          <a:xfrm>
            <a:off x="1374271" y="3385399"/>
            <a:ext cx="3197729" cy="128747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err="1"/>
              <a:t>Neuralnet</a:t>
            </a:r>
            <a:r>
              <a:rPr lang="en-US" sz="1400" dirty="0"/>
              <a:t> package is used for training of neural networks. It allows flexible settings through custom-choice of error and activation function. </a:t>
            </a:r>
            <a:endParaRPr sz="1400" dirty="0"/>
          </a:p>
        </p:txBody>
      </p:sp>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3048622"/>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a:cxnSpLocks/>
          </p:cNvCxnSpPr>
          <p:nvPr/>
        </p:nvCxnSpPr>
        <p:spPr>
          <a:xfrm>
            <a:off x="4572000" y="1566172"/>
            <a:ext cx="0" cy="313315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itle 2">
            <a:extLst>
              <a:ext uri="{FF2B5EF4-FFF2-40B4-BE49-F238E27FC236}">
                <a16:creationId xmlns:a16="http://schemas.microsoft.com/office/drawing/2014/main" id="{D21786FC-8CEC-CD4A-B596-1AAE49A1783F}"/>
              </a:ext>
            </a:extLst>
          </p:cNvPr>
          <p:cNvSpPr>
            <a:spLocks noGrp="1"/>
          </p:cNvSpPr>
          <p:nvPr>
            <p:ph type="subTitle" idx="4"/>
          </p:nvPr>
        </p:nvSpPr>
        <p:spPr>
          <a:xfrm>
            <a:off x="1338235" y="3029648"/>
            <a:ext cx="3071715" cy="605400"/>
          </a:xfrm>
        </p:spPr>
        <p:txBody>
          <a:bodyPr/>
          <a:lstStyle/>
          <a:p>
            <a:pPr algn="ctr"/>
            <a:r>
              <a:rPr lang="en-GB" sz="1800" dirty="0"/>
              <a:t>NEURALNET Library</a:t>
            </a:r>
          </a:p>
        </p:txBody>
      </p:sp>
      <p:sp>
        <p:nvSpPr>
          <p:cNvPr id="12" name="Subtitle 11">
            <a:extLst>
              <a:ext uri="{FF2B5EF4-FFF2-40B4-BE49-F238E27FC236}">
                <a16:creationId xmlns:a16="http://schemas.microsoft.com/office/drawing/2014/main" id="{41AAB81E-38EE-204D-BBF1-5F9B3B1C7F76}"/>
              </a:ext>
            </a:extLst>
          </p:cNvPr>
          <p:cNvSpPr>
            <a:spLocks noGrp="1"/>
          </p:cNvSpPr>
          <p:nvPr>
            <p:ph type="subTitle" idx="6"/>
          </p:nvPr>
        </p:nvSpPr>
        <p:spPr>
          <a:xfrm>
            <a:off x="5067900" y="1560260"/>
            <a:ext cx="2727600" cy="395861"/>
          </a:xfrm>
        </p:spPr>
        <p:txBody>
          <a:bodyPr/>
          <a:lstStyle/>
          <a:p>
            <a:r>
              <a:rPr lang="en-GB" sz="1800" dirty="0"/>
              <a:t>GGPLOT2 Library</a:t>
            </a:r>
          </a:p>
        </p:txBody>
      </p:sp>
      <p:sp>
        <p:nvSpPr>
          <p:cNvPr id="25" name="Google Shape;2103;p63">
            <a:extLst>
              <a:ext uri="{FF2B5EF4-FFF2-40B4-BE49-F238E27FC236}">
                <a16:creationId xmlns:a16="http://schemas.microsoft.com/office/drawing/2014/main" id="{5BA0C57C-8C5F-6149-BABF-EE746B84BAEA}"/>
              </a:ext>
            </a:extLst>
          </p:cNvPr>
          <p:cNvSpPr txBox="1">
            <a:spLocks/>
          </p:cNvSpPr>
          <p:nvPr/>
        </p:nvSpPr>
        <p:spPr>
          <a:xfrm>
            <a:off x="1509643" y="1873824"/>
            <a:ext cx="2896781" cy="1155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lgn="just"/>
            <a:r>
              <a:rPr lang="en-US" sz="1400" dirty="0" err="1"/>
              <a:t>Readr</a:t>
            </a:r>
            <a:r>
              <a:rPr lang="en-US" sz="1400" dirty="0"/>
              <a:t> library is a package which is used to read csv files into R Programming. It is a fast and friendly way to read a dataset.</a:t>
            </a:r>
          </a:p>
        </p:txBody>
      </p:sp>
      <p:sp>
        <p:nvSpPr>
          <p:cNvPr id="28" name="Subtitle 11">
            <a:extLst>
              <a:ext uri="{FF2B5EF4-FFF2-40B4-BE49-F238E27FC236}">
                <a16:creationId xmlns:a16="http://schemas.microsoft.com/office/drawing/2014/main" id="{DCC6CA8D-0A14-4D4D-BBF5-5383AE03F792}"/>
              </a:ext>
            </a:extLst>
          </p:cNvPr>
          <p:cNvSpPr txBox="1">
            <a:spLocks/>
          </p:cNvSpPr>
          <p:nvPr/>
        </p:nvSpPr>
        <p:spPr>
          <a:xfrm>
            <a:off x="4876509" y="3029648"/>
            <a:ext cx="2727600" cy="395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r>
              <a:rPr lang="en-GB" sz="1800" dirty="0"/>
              <a:t>DPLYR Library</a:t>
            </a:r>
          </a:p>
        </p:txBody>
      </p:sp>
      <p:sp>
        <p:nvSpPr>
          <p:cNvPr id="29" name="Google Shape;2103;p63">
            <a:extLst>
              <a:ext uri="{FF2B5EF4-FFF2-40B4-BE49-F238E27FC236}">
                <a16:creationId xmlns:a16="http://schemas.microsoft.com/office/drawing/2014/main" id="{8A5083C6-BEA7-6E4B-BDB3-E21864EBD786}"/>
              </a:ext>
            </a:extLst>
          </p:cNvPr>
          <p:cNvSpPr txBox="1">
            <a:spLocks/>
          </p:cNvSpPr>
          <p:nvPr/>
        </p:nvSpPr>
        <p:spPr>
          <a:xfrm>
            <a:off x="4791919" y="1842947"/>
            <a:ext cx="2896781" cy="1155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lgn="just"/>
            <a:endParaRPr lang="en-US" sz="1400" dirty="0"/>
          </a:p>
        </p:txBody>
      </p:sp>
      <p:sp>
        <p:nvSpPr>
          <p:cNvPr id="30" name="Google Shape;2103;p63">
            <a:extLst>
              <a:ext uri="{FF2B5EF4-FFF2-40B4-BE49-F238E27FC236}">
                <a16:creationId xmlns:a16="http://schemas.microsoft.com/office/drawing/2014/main" id="{D5BBB4FF-B934-DA46-A3A8-FD54824F74E4}"/>
              </a:ext>
            </a:extLst>
          </p:cNvPr>
          <p:cNvSpPr txBox="1">
            <a:spLocks/>
          </p:cNvSpPr>
          <p:nvPr/>
        </p:nvSpPr>
        <p:spPr>
          <a:xfrm>
            <a:off x="4641644" y="1923337"/>
            <a:ext cx="3113583" cy="995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lgn="just"/>
            <a:r>
              <a:rPr lang="en-IN" sz="1400" dirty="0"/>
              <a:t>ggplot2 is a plotting package that provides helpful commands to create complex plots from data in a data frame.</a:t>
            </a:r>
            <a:endParaRPr lang="en-US" sz="1200" dirty="0"/>
          </a:p>
        </p:txBody>
      </p:sp>
      <p:sp>
        <p:nvSpPr>
          <p:cNvPr id="32" name="Google Shape;2105;p63">
            <a:extLst>
              <a:ext uri="{FF2B5EF4-FFF2-40B4-BE49-F238E27FC236}">
                <a16:creationId xmlns:a16="http://schemas.microsoft.com/office/drawing/2014/main" id="{1FF2B871-84F7-DD4F-907E-DC6C29753115}"/>
              </a:ext>
            </a:extLst>
          </p:cNvPr>
          <p:cNvSpPr txBox="1">
            <a:spLocks/>
          </p:cNvSpPr>
          <p:nvPr/>
        </p:nvSpPr>
        <p:spPr>
          <a:xfrm>
            <a:off x="4651224" y="3501930"/>
            <a:ext cx="3252477" cy="1287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0" indent="0" algn="just"/>
            <a:r>
              <a:rPr lang="en-US" sz="1400" dirty="0" err="1"/>
              <a:t>Dplyr</a:t>
            </a:r>
            <a:r>
              <a:rPr lang="en-US" sz="1400" dirty="0"/>
              <a:t> is a package which provides a set of tools for efficiently manipulating dataset in 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Set</a:t>
            </a:r>
            <a:endParaRPr dirty="0"/>
          </a:p>
        </p:txBody>
      </p:sp>
      <p:cxnSp>
        <p:nvCxnSpPr>
          <p:cNvPr id="1956" name="Google Shape;1956;p54"/>
          <p:cNvCxnSpPr>
            <a:cxnSpLocks/>
          </p:cNvCxnSpPr>
          <p:nvPr/>
        </p:nvCxnSpPr>
        <p:spPr>
          <a:xfrm>
            <a:off x="715617" y="2859300"/>
            <a:ext cx="7183083"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Open Price</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Low</a:t>
            </a:r>
            <a:endParaRPr sz="1400" dirty="0">
              <a:solidFill>
                <a:schemeClr val="lt1"/>
              </a:solidFill>
            </a:endParaRPr>
          </a:p>
        </p:txBody>
      </p:sp>
      <p:sp>
        <p:nvSpPr>
          <p:cNvPr id="1960" name="Google Shape;1960;p54"/>
          <p:cNvSpPr txBox="1">
            <a:spLocks noGrp="1"/>
          </p:cNvSpPr>
          <p:nvPr>
            <p:ph type="subTitle" idx="4294967295"/>
          </p:nvPr>
        </p:nvSpPr>
        <p:spPr>
          <a:xfrm>
            <a:off x="4736916" y="3103452"/>
            <a:ext cx="1527300" cy="725400"/>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b="1" dirty="0">
                <a:solidFill>
                  <a:schemeClr val="lt1"/>
                </a:solidFill>
              </a:rPr>
              <a:t>Volume</a:t>
            </a:r>
            <a:endParaRPr sz="1400" b="1" dirty="0">
              <a:solidFill>
                <a:schemeClr val="lt1"/>
              </a:solidFill>
            </a:endParaRPr>
          </a:p>
        </p:txBody>
      </p:sp>
      <p:sp>
        <p:nvSpPr>
          <p:cNvPr id="1961" name="Google Shape;1961;p54"/>
          <p:cNvSpPr txBox="1">
            <a:spLocks noGrp="1"/>
          </p:cNvSpPr>
          <p:nvPr>
            <p:ph type="subTitle" idx="4294967295"/>
          </p:nvPr>
        </p:nvSpPr>
        <p:spPr>
          <a:xfrm>
            <a:off x="2879775" y="2076227"/>
            <a:ext cx="1527300" cy="39122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a:solidFill>
                  <a:schemeClr val="lt1"/>
                </a:solidFill>
              </a:rPr>
              <a:t>High</a:t>
            </a:r>
            <a:endParaRPr sz="1400" b="1" dirty="0">
              <a:solidFill>
                <a:schemeClr val="lt1"/>
              </a:solidFill>
            </a:endParaRPr>
          </a:p>
        </p:txBody>
      </p:sp>
      <p:sp>
        <p:nvSpPr>
          <p:cNvPr id="1962" name="Google Shape;1962;p54"/>
          <p:cNvSpPr txBox="1">
            <a:spLocks noGrp="1"/>
          </p:cNvSpPr>
          <p:nvPr>
            <p:ph type="title" idx="4294967295"/>
          </p:nvPr>
        </p:nvSpPr>
        <p:spPr>
          <a:xfrm>
            <a:off x="2879786" y="3230844"/>
            <a:ext cx="1527300" cy="59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Adjusted Close</a:t>
            </a:r>
            <a:endParaRPr sz="1400" dirty="0">
              <a:solidFill>
                <a:schemeClr val="lt1"/>
              </a:solidFill>
            </a:endParaRPr>
          </a:p>
        </p:txBody>
      </p:sp>
      <p:sp>
        <p:nvSpPr>
          <p:cNvPr id="1963" name="Google Shape;1963;p54"/>
          <p:cNvSpPr txBox="1">
            <a:spLocks noGrp="1"/>
          </p:cNvSpPr>
          <p:nvPr>
            <p:ph type="subTitle" idx="4294967295"/>
          </p:nvPr>
        </p:nvSpPr>
        <p:spPr>
          <a:xfrm>
            <a:off x="6597336" y="2103968"/>
            <a:ext cx="1527300" cy="4031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a:solidFill>
                  <a:schemeClr val="lt1"/>
                </a:solidFill>
              </a:rPr>
              <a:t>Close Price</a:t>
            </a:r>
            <a:endParaRPr sz="1400" b="1"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B7A685E8-4AAC-2649-94AD-0D5C326E57EE}"/>
              </a:ext>
            </a:extLst>
          </p:cNvPr>
          <p:cNvSpPr txBox="1"/>
          <p:nvPr/>
        </p:nvSpPr>
        <p:spPr>
          <a:xfrm>
            <a:off x="938500" y="1133022"/>
            <a:ext cx="4149800" cy="369332"/>
          </a:xfrm>
          <a:prstGeom prst="rect">
            <a:avLst/>
          </a:prstGeom>
          <a:noFill/>
        </p:spPr>
        <p:txBody>
          <a:bodyPr wrap="square" rtlCol="0">
            <a:spAutoFit/>
          </a:bodyPr>
          <a:lstStyle/>
          <a:p>
            <a:r>
              <a:rPr lang="en-GB" sz="1800" dirty="0">
                <a:solidFill>
                  <a:schemeClr val="bg1"/>
                </a:solidFill>
              </a:rPr>
              <a:t>Stock Price Dataset of Tesla </a:t>
            </a:r>
          </a:p>
        </p:txBody>
      </p:sp>
      <p:sp>
        <p:nvSpPr>
          <p:cNvPr id="19" name="Google Shape;195;p41">
            <a:extLst>
              <a:ext uri="{FF2B5EF4-FFF2-40B4-BE49-F238E27FC236}">
                <a16:creationId xmlns:a16="http://schemas.microsoft.com/office/drawing/2014/main" id="{7FA83E70-5DC5-6F43-9D91-3C7E84C5F666}"/>
              </a:ext>
            </a:extLst>
          </p:cNvPr>
          <p:cNvSpPr txBox="1">
            <a:spLocks/>
          </p:cNvSpPr>
          <p:nvPr/>
        </p:nvSpPr>
        <p:spPr>
          <a:xfrm>
            <a:off x="5015883" y="1012954"/>
            <a:ext cx="3462034" cy="746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1"/>
                </a:solidFill>
              </a:rPr>
              <a:t> The dataset has a total of 2400 entries with no null values present.   </a:t>
            </a:r>
          </a:p>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pic>
        <p:nvPicPr>
          <p:cNvPr id="14" name="Picture 13">
            <a:extLst>
              <a:ext uri="{FF2B5EF4-FFF2-40B4-BE49-F238E27FC236}">
                <a16:creationId xmlns:a16="http://schemas.microsoft.com/office/drawing/2014/main" id="{15BAD984-2B99-1E44-88A6-0DE0067BD37C}"/>
              </a:ext>
            </a:extLst>
          </p:cNvPr>
          <p:cNvPicPr>
            <a:picLocks noChangeAspect="1"/>
          </p:cNvPicPr>
          <p:nvPr/>
        </p:nvPicPr>
        <p:blipFill>
          <a:blip r:embed="rId3"/>
          <a:stretch>
            <a:fillRect/>
          </a:stretch>
        </p:blipFill>
        <p:spPr>
          <a:xfrm>
            <a:off x="324092" y="567159"/>
            <a:ext cx="5636870" cy="4275399"/>
          </a:xfrm>
          <a:prstGeom prst="rect">
            <a:avLst/>
          </a:prstGeom>
        </p:spPr>
      </p:pic>
      <p:sp>
        <p:nvSpPr>
          <p:cNvPr id="2" name="TextBox 1">
            <a:extLst>
              <a:ext uri="{FF2B5EF4-FFF2-40B4-BE49-F238E27FC236}">
                <a16:creationId xmlns:a16="http://schemas.microsoft.com/office/drawing/2014/main" id="{5197A97A-0973-2446-B87F-C8EC03C611DA}"/>
              </a:ext>
            </a:extLst>
          </p:cNvPr>
          <p:cNvSpPr txBox="1"/>
          <p:nvPr/>
        </p:nvSpPr>
        <p:spPr>
          <a:xfrm>
            <a:off x="6319775" y="2279362"/>
            <a:ext cx="2673753" cy="646331"/>
          </a:xfrm>
          <a:prstGeom prst="rect">
            <a:avLst/>
          </a:prstGeom>
          <a:noFill/>
        </p:spPr>
        <p:txBody>
          <a:bodyPr wrap="square" rtlCol="0">
            <a:spAutoFit/>
          </a:bodyPr>
          <a:lstStyle/>
          <a:p>
            <a:pPr algn="ctr"/>
            <a:r>
              <a:rPr lang="en-GB" sz="1800" dirty="0">
                <a:solidFill>
                  <a:schemeClr val="accent1"/>
                </a:solidFill>
              </a:rPr>
              <a:t>This graph gives a summary of the dataset.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 name="TextBox 1">
            <a:extLst>
              <a:ext uri="{FF2B5EF4-FFF2-40B4-BE49-F238E27FC236}">
                <a16:creationId xmlns:a16="http://schemas.microsoft.com/office/drawing/2014/main" id="{5197A97A-0973-2446-B87F-C8EC03C611DA}"/>
              </a:ext>
            </a:extLst>
          </p:cNvPr>
          <p:cNvSpPr txBox="1"/>
          <p:nvPr/>
        </p:nvSpPr>
        <p:spPr>
          <a:xfrm>
            <a:off x="567159" y="2156249"/>
            <a:ext cx="2500132" cy="923330"/>
          </a:xfrm>
          <a:prstGeom prst="rect">
            <a:avLst/>
          </a:prstGeom>
          <a:noFill/>
        </p:spPr>
        <p:txBody>
          <a:bodyPr wrap="square" rtlCol="0">
            <a:spAutoFit/>
          </a:bodyPr>
          <a:lstStyle/>
          <a:p>
            <a:pPr algn="ctr"/>
            <a:r>
              <a:rPr lang="en-GB" sz="1800" dirty="0">
                <a:solidFill>
                  <a:schemeClr val="accent1"/>
                </a:solidFill>
              </a:rPr>
              <a:t>This graph shows the volume of shares throughout the years.   </a:t>
            </a:r>
          </a:p>
        </p:txBody>
      </p:sp>
      <p:pic>
        <p:nvPicPr>
          <p:cNvPr id="4" name="Picture 3">
            <a:extLst>
              <a:ext uri="{FF2B5EF4-FFF2-40B4-BE49-F238E27FC236}">
                <a16:creationId xmlns:a16="http://schemas.microsoft.com/office/drawing/2014/main" id="{A78930B6-66DA-0542-9CBB-364FEE85B8F1}"/>
              </a:ext>
            </a:extLst>
          </p:cNvPr>
          <p:cNvPicPr>
            <a:picLocks noChangeAspect="1"/>
          </p:cNvPicPr>
          <p:nvPr/>
        </p:nvPicPr>
        <p:blipFill>
          <a:blip r:embed="rId3"/>
          <a:stretch>
            <a:fillRect/>
          </a:stretch>
        </p:blipFill>
        <p:spPr>
          <a:xfrm>
            <a:off x="4037395" y="151554"/>
            <a:ext cx="4840388" cy="4840388"/>
          </a:xfrm>
          <a:prstGeom prst="rect">
            <a:avLst/>
          </a:prstGeom>
        </p:spPr>
      </p:pic>
    </p:spTree>
    <p:extLst>
      <p:ext uri="{BB962C8B-B14F-4D97-AF65-F5344CB8AC3E}">
        <p14:creationId xmlns:p14="http://schemas.microsoft.com/office/powerpoint/2010/main" val="31427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Neural Network Models</a:t>
            </a:r>
            <a:endParaRPr dirty="0">
              <a:solidFill>
                <a:schemeClr val="accent1"/>
              </a:solidFill>
            </a:endParaRPr>
          </a:p>
        </p:txBody>
      </p:sp>
      <p:sp>
        <p:nvSpPr>
          <p:cNvPr id="215" name="Google Shape;215;p44"/>
          <p:cNvSpPr txBox="1">
            <a:spLocks noGrp="1"/>
          </p:cNvSpPr>
          <p:nvPr>
            <p:ph type="body" idx="1"/>
          </p:nvPr>
        </p:nvSpPr>
        <p:spPr>
          <a:xfrm>
            <a:off x="779950" y="1763447"/>
            <a:ext cx="49464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2000" dirty="0"/>
              <a:t>Feed Forward Model </a:t>
            </a:r>
            <a:endParaRPr sz="2000" dirty="0"/>
          </a:p>
          <a:p>
            <a:pPr marL="457200" lvl="0" indent="-317500" algn="l" rtl="0">
              <a:spcBef>
                <a:spcPts val="0"/>
              </a:spcBef>
              <a:spcAft>
                <a:spcPts val="0"/>
              </a:spcAft>
              <a:buSzPts val="1400"/>
              <a:buChar char="●"/>
            </a:pPr>
            <a:r>
              <a:rPr lang="en" sz="2000" dirty="0"/>
              <a:t>Back Propagation Model </a:t>
            </a:r>
            <a:endParaRPr sz="20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561</Words>
  <Application>Microsoft Macintosh PowerPoint</Application>
  <PresentationFormat>On-screen Show (16:9)</PresentationFormat>
  <Paragraphs>57</Paragraphs>
  <Slides>17</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Montserrat</vt:lpstr>
      <vt:lpstr>Proxima Nova</vt:lpstr>
      <vt:lpstr>Montserrat ExtraBold</vt:lpstr>
      <vt:lpstr>Arial</vt:lpstr>
      <vt:lpstr>Modern No. 20</vt:lpstr>
      <vt:lpstr>Proxima Nova Semibold</vt:lpstr>
      <vt:lpstr>Montserrat ExtraLight</vt:lpstr>
      <vt:lpstr>Futuristic Background by Slidesgo</vt:lpstr>
      <vt:lpstr>Slidesgo Final Pages</vt:lpstr>
      <vt:lpstr>DEEP LEARNING </vt:lpstr>
      <vt:lpstr>Introduction </vt:lpstr>
      <vt:lpstr>Uses of Neural Networks in Financial Markets</vt:lpstr>
      <vt:lpstr>PowerPoint Presentation</vt:lpstr>
      <vt:lpstr>Libraries Used: </vt:lpstr>
      <vt:lpstr>Data Set</vt:lpstr>
      <vt:lpstr>PowerPoint Presentation</vt:lpstr>
      <vt:lpstr>PowerPoint Presentation</vt:lpstr>
      <vt:lpstr>Neural Network Models</vt:lpstr>
      <vt:lpstr>Feedforward Model</vt:lpstr>
      <vt:lpstr>Back Propagation Model</vt:lpstr>
      <vt:lpstr>Code for Neural Network Models:  </vt:lpstr>
      <vt:lpstr>Neural Network Structure</vt:lpstr>
      <vt:lpstr>PowerPoint Presentation</vt:lpstr>
      <vt:lpstr>PowerPoint Presentation</vt:lpstr>
      <vt:lpstr>Observations: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dc:title>
  <cp:lastModifiedBy>Aishwarya Chaluvadi  (MBA BA.AI.ML_2023)</cp:lastModifiedBy>
  <cp:revision>5</cp:revision>
  <dcterms:modified xsi:type="dcterms:W3CDTF">2022-03-11T05:34:52Z</dcterms:modified>
</cp:coreProperties>
</file>